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0" r:id="rId1"/>
    <p:sldMasterId id="2147483776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16"/>
    <p:restoredTop sz="89657"/>
  </p:normalViewPr>
  <p:slideViewPr>
    <p:cSldViewPr snapToGrid="0" snapToObjects="1">
      <p:cViewPr varScale="1">
        <p:scale>
          <a:sx n="131" d="100"/>
          <a:sy n="131" d="100"/>
        </p:scale>
        <p:origin x="216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83A47D-D23C-7A4E-A00A-E372020879F8}" type="datetimeFigureOut">
              <a:rPr lang="en-US" smtClean="0"/>
              <a:t>3/1/18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0588AE-305A-8149-A53D-9D0CEEBE7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77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588AE-305A-8149-A53D-9D0CEEBE7B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0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A7AF25C4-C3E0-401A-ABC0-02C1819346B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="" xmlns:a16="http://schemas.microsoft.com/office/drawing/2014/main" id="{2913891F-A515-4716-8953-54DD78A3F2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61060" y="5709677"/>
            <a:ext cx="6831218" cy="760310"/>
          </a:xfr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Speaker Name and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20B8A26-F94B-4296-B249-0C5860A0980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706" y="284131"/>
            <a:ext cx="4269441" cy="1265889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91D11546-24F0-4C0B-B81A-C6EB10567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9711" y="3716429"/>
            <a:ext cx="5815309" cy="1892634"/>
          </a:xfrm>
        </p:spPr>
        <p:txBody>
          <a:bodyPr anchor="ctr"/>
          <a:lstStyle>
            <a:lvl1pPr>
              <a:lnSpc>
                <a:spcPct val="100000"/>
              </a:lnSpc>
              <a:defRPr sz="48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="" xmlns:a16="http://schemas.microsoft.com/office/drawing/2014/main" id="{5B3C19F5-6C64-4853-BE1F-96644224F3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1571" y="6469986"/>
            <a:ext cx="2668858" cy="158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0">
                <a:solidFill>
                  <a:schemeClr val="bg1"/>
                </a:solidFill>
              </a:defRPr>
            </a:lvl1pPr>
          </a:lstStyle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611743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303D0D0-366C-4683-BD8E-3DDFC083F06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E34C1C79-158E-4DB1-95EA-C3148539869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54061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2AA4BDC9-66AE-49E2-B04F-4E7DE6BDA18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025C52-1B27-4936-9B0D-6A6B92D1D0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7" y="1920773"/>
            <a:ext cx="7917313" cy="920461"/>
          </a:xfrm>
        </p:spPr>
        <p:txBody>
          <a:bodyPr anchor="ctr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7EAEFCF8-E3A8-4426-ACA1-768E566D56F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8A97478-A1E2-4916-9FC3-6DBD5D9BDE1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36979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A3FEE6F9-E91A-4F94-9865-4E8AD4B289C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68433" y="6438377"/>
            <a:ext cx="493499" cy="1905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="" xmlns:a16="http://schemas.microsoft.com/office/drawing/2014/main" id="{23286C63-4974-440A-A68C-CDC921124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7" y="2787184"/>
            <a:ext cx="7318864" cy="920461"/>
          </a:xfrm>
        </p:spPr>
        <p:txBody>
          <a:bodyPr anchor="ctr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3035265D-6BBD-4C6B-BFAB-E03D92EECDC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72776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78FB665A-2386-4203-8143-93A44C9E8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68433" y="6438377"/>
            <a:ext cx="493499" cy="1905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="" xmlns:a16="http://schemas.microsoft.com/office/drawing/2014/main" id="{23286C63-4974-440A-A68C-CDC921124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6" y="2787184"/>
            <a:ext cx="11270113" cy="920461"/>
          </a:xfrm>
        </p:spPr>
        <p:txBody>
          <a:bodyPr anchor="ctr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BC083B9D-F47A-4EA0-8B51-4E8E8244426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98445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7B704DD-6B10-4518-AB10-50846808D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68433" y="6438377"/>
            <a:ext cx="493499" cy="1905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="" xmlns:a16="http://schemas.microsoft.com/office/drawing/2014/main" id="{23286C63-4974-440A-A68C-CDC921124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6" y="2787184"/>
            <a:ext cx="11270113" cy="920461"/>
          </a:xfrm>
        </p:spPr>
        <p:txBody>
          <a:bodyPr anchor="ctr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0B3024E-C6C2-4271-BA5F-7260C29C1B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92533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0F31EDA7-48EB-4CFA-91CF-69F48C22B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68433" y="6438377"/>
            <a:ext cx="493499" cy="1905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="" xmlns:a16="http://schemas.microsoft.com/office/drawing/2014/main" id="{23286C63-4974-440A-A68C-CDC921124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6" y="2787184"/>
            <a:ext cx="11270113" cy="920461"/>
          </a:xfrm>
        </p:spPr>
        <p:txBody>
          <a:bodyPr anchor="ctr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0B3024E-C6C2-4271-BA5F-7260C29C1B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©2017 ThreatMetrix Confidential – Do not distribute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25201A23-F609-4360-AFCE-2F4E5B31CB8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29818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EA204912-2FDC-48AE-8174-C088F2A5922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23">
            <a:extLst>
              <a:ext uri="{FF2B5EF4-FFF2-40B4-BE49-F238E27FC236}">
                <a16:creationId xmlns="" xmlns:a16="http://schemas.microsoft.com/office/drawing/2014/main" id="{2F7F6A50-2BD6-4522-8DEE-343E32502CE8}"/>
              </a:ext>
            </a:extLst>
          </p:cNvPr>
          <p:cNvSpPr txBox="1">
            <a:spLocks/>
          </p:cNvSpPr>
          <p:nvPr/>
        </p:nvSpPr>
        <p:spPr>
          <a:xfrm>
            <a:off x="363894" y="494850"/>
            <a:ext cx="5915882" cy="16163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ea typeface="Helvetica Neue Light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AD9EFCA1-8316-4867-B44B-78D41B599D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3CAB6BB-9701-4425-B911-1E1D3B16B36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531555" y="6469986"/>
            <a:ext cx="2668858" cy="158965"/>
          </a:xfrm>
        </p:spPr>
        <p:txBody>
          <a:bodyPr/>
          <a:lstStyle/>
          <a:p>
            <a:r>
              <a:rPr lang="en-US" dirty="0"/>
              <a:t>©2017 ThreatMetrix Confidential – Do not distribute</a:t>
            </a:r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A7AF25C4-C3E0-401A-ABC0-02C1819346B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xmlns="" id="{2913891F-A515-4716-8953-54DD78A3F2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61060" y="5709677"/>
            <a:ext cx="6831218" cy="760310"/>
          </a:xfrm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Speaker Name and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20B8A26-F94B-4296-B249-0C5860A0980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706" y="284131"/>
            <a:ext cx="4269441" cy="1265889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91D11546-24F0-4C0B-B81A-C6EB10567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9711" y="3716429"/>
            <a:ext cx="5815309" cy="1892634"/>
          </a:xfrm>
        </p:spPr>
        <p:txBody>
          <a:bodyPr anchor="ctr"/>
          <a:lstStyle>
            <a:lvl1pPr>
              <a:lnSpc>
                <a:spcPct val="100000"/>
              </a:lnSpc>
              <a:defRPr sz="48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xmlns="" id="{5B3C19F5-6C64-4853-BE1F-96644224F3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1571" y="6469986"/>
            <a:ext cx="2668858" cy="158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A7AF25C4-C3E0-401A-ABC0-02C1819346B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B20B8A26-F94B-4296-B249-0C5860A0980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706" y="284131"/>
            <a:ext cx="4269441" cy="1265889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8">
            <a:extLst>
              <a:ext uri="{FF2B5EF4-FFF2-40B4-BE49-F238E27FC236}">
                <a16:creationId xmlns:a16="http://schemas.microsoft.com/office/drawing/2014/main" xmlns="" id="{2913891F-A515-4716-8953-54DD78A3F2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811" y="4874168"/>
            <a:ext cx="5638801" cy="27570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945494A6-B329-46A9-8BE4-ADEA0B7CB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64686" y="5572996"/>
            <a:ext cx="2743200" cy="25009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95766346-B800-419A-9FF2-467460ABC7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4686" y="5163626"/>
            <a:ext cx="5631926" cy="281887"/>
          </a:xfrm>
        </p:spPr>
        <p:txBody>
          <a:bodyPr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0" indent="0">
              <a:buNone/>
              <a:defRPr sz="1800" baseline="0">
                <a:solidFill>
                  <a:schemeClr val="tx1"/>
                </a:solidFill>
              </a:defRPr>
            </a:lvl2pPr>
            <a:lvl3pPr marL="0" indent="0">
              <a:buNone/>
              <a:defRPr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Speaker Title and Company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20B8A26-F94B-4296-B249-0C5860A098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706" y="284131"/>
            <a:ext cx="4269441" cy="1265889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xmlns="" id="{91D11546-24F0-4C0B-B81A-C6EB10567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6" y="2121127"/>
            <a:ext cx="11270114" cy="2194395"/>
          </a:xfrm>
        </p:spPr>
        <p:txBody>
          <a:bodyPr anchor="b"/>
          <a:lstStyle>
            <a:lvl1pPr>
              <a:lnSpc>
                <a:spcPct val="100000"/>
              </a:lnSpc>
              <a:defRPr sz="6000" b="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6C74DCC9-FFD1-4159-8EF0-21B4D20D385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B20B8A26-F94B-4296-B249-0C5860A098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706" y="284131"/>
            <a:ext cx="4269441" cy="1265889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 numCol="1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607F9D2E-535A-48D3-A5E7-9D58D9D98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E628CC8-63A8-4616-91D1-B9A26474E56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8">
            <a:extLst>
              <a:ext uri="{FF2B5EF4-FFF2-40B4-BE49-F238E27FC236}">
                <a16:creationId xmlns="" xmlns:a16="http://schemas.microsoft.com/office/drawing/2014/main" id="{2913891F-A515-4716-8953-54DD78A3F2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811" y="4874168"/>
            <a:ext cx="5638801" cy="27570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accent2"/>
                </a:solidFill>
              </a:defRPr>
            </a:lvl1pPr>
            <a:lvl2pPr marL="0" indent="0">
              <a:buNone/>
              <a:defRPr/>
            </a:lvl2pPr>
            <a:lvl3pPr marL="0" indent="0">
              <a:buNone/>
              <a:defRPr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="" xmlns:a16="http://schemas.microsoft.com/office/drawing/2014/main" id="{945494A6-B329-46A9-8BE4-ADEA0B7CB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64686" y="5572996"/>
            <a:ext cx="2743200" cy="25009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95766346-B800-419A-9FF2-467460ABC7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4686" y="5163626"/>
            <a:ext cx="5631926" cy="281887"/>
          </a:xfrm>
        </p:spPr>
        <p:txBody>
          <a:bodyPr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0" indent="0">
              <a:buNone/>
              <a:defRPr sz="1800" baseline="0">
                <a:solidFill>
                  <a:schemeClr val="tx1"/>
                </a:solidFill>
              </a:defRPr>
            </a:lvl2pPr>
            <a:lvl3pPr marL="0" indent="0">
              <a:buNone/>
              <a:defRPr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/>
              <a:t>Speaker Title and Company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20B8A26-F94B-4296-B249-0C5860A0980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706" y="284131"/>
            <a:ext cx="4269441" cy="1265889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="" xmlns:a16="http://schemas.microsoft.com/office/drawing/2014/main" id="{91D11546-24F0-4C0B-B81A-C6EB10567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6" y="2121127"/>
            <a:ext cx="11270114" cy="2194395"/>
          </a:xfrm>
        </p:spPr>
        <p:txBody>
          <a:bodyPr anchor="b"/>
          <a:lstStyle>
            <a:lvl1pPr>
              <a:lnSpc>
                <a:spcPct val="100000"/>
              </a:lnSpc>
              <a:defRPr sz="6000" b="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6C74DCC9-FFD1-4159-8EF0-21B4D20D385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07635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4075" y="1328432"/>
            <a:ext cx="5242331" cy="4351338"/>
          </a:xfrm>
        </p:spPr>
        <p:txBody>
          <a:bodyPr/>
          <a:lstStyle>
            <a:lvl1pPr marL="190500" indent="-190500"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483302" y="1328432"/>
            <a:ext cx="5251498" cy="4351338"/>
          </a:xfrm>
        </p:spPr>
        <p:txBody>
          <a:bodyPr/>
          <a:lstStyle>
            <a:lvl1pPr marL="190500" indent="-190500"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6091417" y="1134406"/>
            <a:ext cx="0" cy="4984511"/>
          </a:xfrm>
          <a:prstGeom prst="line">
            <a:avLst/>
          </a:prstGeom>
          <a:ln w="9525">
            <a:solidFill>
              <a:srgbClr val="E5E5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9C5C59A-6114-4F0C-8636-471795A5694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091417" y="1134406"/>
            <a:ext cx="0" cy="4984511"/>
          </a:xfrm>
          <a:prstGeom prst="line">
            <a:avLst/>
          </a:prstGeom>
          <a:ln w="9525">
            <a:solidFill>
              <a:srgbClr val="E5E5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82653D0-55BE-45CA-A7BB-A411DC7BC87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</p:spTree>
    <p:extLst/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FA62A168-0D64-4D02-8525-7E92C43769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687" y="2664364"/>
            <a:ext cx="4932467" cy="1595438"/>
          </a:xfrm>
          <a:noFill/>
        </p:spPr>
        <p:txBody>
          <a:bodyPr/>
          <a:lstStyle>
            <a:lvl1pPr marL="0" indent="0" algn="ctr">
              <a:buNone/>
              <a:defRPr sz="4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Highlighted text in blue 40pt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7E7DABF3-DACA-4256-AFF3-955BBC73AD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5773" y="1259356"/>
            <a:ext cx="5627649" cy="448785"/>
          </a:xfrm>
        </p:spPr>
        <p:txBody>
          <a:bodyPr anchor="b" anchorCtr="0"/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Point 1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xmlns="" id="{5167730B-1925-4C37-B5C4-082601F5C2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15773" y="1729247"/>
            <a:ext cx="5627649" cy="1071712"/>
          </a:xfrm>
        </p:spPr>
        <p:txBody>
          <a:bodyPr anchor="t" anchorCtr="0"/>
          <a:lstStyle>
            <a:lvl1pPr marL="0" indent="0">
              <a:buNone/>
              <a:defRPr lang="en-US" sz="2000" kern="1200" dirty="0">
                <a:solidFill>
                  <a:schemeClr val="bg2"/>
                </a:solidFill>
                <a:latin typeface="+mn-lt"/>
                <a:ea typeface="Helvetica Neue" charset="0"/>
                <a:cs typeface="Helvetica Neue" charset="0"/>
              </a:defRPr>
            </a:lvl1pPr>
          </a:lstStyle>
          <a:p>
            <a:pPr defTabSz="300454"/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Lorem ipsum dolor sit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amet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consectetur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adipiscing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elit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sed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do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eiusmod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tempor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incididunt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ut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labore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et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dolore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magna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aliqua</a:t>
            </a:r>
            <a:r>
              <a:rPr lang="en-US" sz="2000" dirty="0">
                <a:solidFill>
                  <a:schemeClr val="tx2"/>
                </a:solidFill>
                <a:ea typeface="Helvetica Neue" charset="0"/>
                <a:cs typeface="Helvetica Neue" charset="0"/>
              </a:rPr>
              <a:t>. 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xmlns="" id="{7A702AD6-CBB8-4B29-A1DA-60BD1CF125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15773" y="3023698"/>
            <a:ext cx="5627649" cy="448785"/>
          </a:xfrm>
        </p:spPr>
        <p:txBody>
          <a:bodyPr anchor="b" anchorCtr="0"/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Point 2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xmlns="" id="{719F4C44-8B32-4E15-B025-FE9E7A4994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15773" y="3493589"/>
            <a:ext cx="5627649" cy="1071712"/>
          </a:xfrm>
        </p:spPr>
        <p:txBody>
          <a:bodyPr anchor="t" anchorCtr="0"/>
          <a:lstStyle>
            <a:lvl1pPr marL="0" indent="0">
              <a:buNone/>
              <a:defRPr lang="en-US" sz="2000" kern="1200" dirty="0">
                <a:solidFill>
                  <a:schemeClr val="bg2"/>
                </a:solidFill>
                <a:latin typeface="+mn-lt"/>
                <a:ea typeface="Helvetica Neue" charset="0"/>
                <a:cs typeface="Helvetica Neue" charset="0"/>
              </a:defRPr>
            </a:lvl1pPr>
          </a:lstStyle>
          <a:p>
            <a:pPr defTabSz="300454"/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Lorem ipsum dolor sit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amet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consectetur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adipiscing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elit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sed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do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eiusmod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tempor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incididunt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ut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labore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et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dolore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magna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aliqua</a:t>
            </a:r>
            <a:r>
              <a:rPr lang="en-US" sz="2000" dirty="0">
                <a:solidFill>
                  <a:schemeClr val="tx2"/>
                </a:solidFill>
                <a:ea typeface="Helvetica Neue" charset="0"/>
                <a:cs typeface="Helvetica Neue" charset="0"/>
              </a:rPr>
              <a:t>. 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xmlns="" id="{EC22B858-C736-4E22-9EB6-B3B705E9DA7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15773" y="4765080"/>
            <a:ext cx="5627649" cy="448785"/>
          </a:xfrm>
        </p:spPr>
        <p:txBody>
          <a:bodyPr anchor="b" anchorCtr="0"/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Point 3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xmlns="" id="{E35FB492-0CCA-4EF3-8624-1A5E8BA785D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15773" y="5234971"/>
            <a:ext cx="5627649" cy="1071712"/>
          </a:xfrm>
        </p:spPr>
        <p:txBody>
          <a:bodyPr anchor="t" anchorCtr="0"/>
          <a:lstStyle>
            <a:lvl1pPr marL="0" indent="0">
              <a:buNone/>
              <a:defRPr lang="en-US" sz="2000" kern="1200" dirty="0">
                <a:solidFill>
                  <a:schemeClr val="bg2"/>
                </a:solidFill>
                <a:latin typeface="+mn-lt"/>
                <a:ea typeface="Helvetica Neue" charset="0"/>
                <a:cs typeface="Helvetica Neue" charset="0"/>
              </a:defRPr>
            </a:lvl1pPr>
          </a:lstStyle>
          <a:p>
            <a:pPr defTabSz="300454"/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Lorem ipsum dolor sit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amet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consectetur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adipiscing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elit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sed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do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eiusmod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tempor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incididunt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ut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labore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et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dolore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magna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aliqua</a:t>
            </a:r>
            <a:r>
              <a:rPr lang="en-US" sz="2000" dirty="0">
                <a:solidFill>
                  <a:schemeClr val="tx2"/>
                </a:solidFill>
                <a:ea typeface="Helvetica Neue" charset="0"/>
                <a:cs typeface="Helvetica Neue" charset="0"/>
              </a:rPr>
              <a:t>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D6DD52F-13CE-4A6B-B4D1-45E55F74446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</p:spTree>
    <p:extLst/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7097739-CEAB-4CF2-B54A-7631ACD4468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</p:spTree>
    <p:extLst/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303D0D0-366C-4683-BD8E-3DDFC083F06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  <p:sp>
        <p:nvSpPr>
          <p:cNvPr id="6" name="Footer Placeholder 3">
            <a:extLst>
              <a:ext uri="{FF2B5EF4-FFF2-40B4-BE49-F238E27FC236}">
                <a16:creationId xmlns:a16="http://schemas.microsoft.com/office/drawing/2014/main" xmlns="" id="{4CA29A0D-0E6F-4979-A1C1-60E274AAF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1571" y="6469986"/>
            <a:ext cx="2668858" cy="158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303D0D0-366C-4683-BD8E-3DDFC083F06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Fushia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303D0D0-366C-4683-BD8E-3DDFC083F06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  <p:sp>
        <p:nvSpPr>
          <p:cNvPr id="6" name="Footer Placeholder 3">
            <a:extLst>
              <a:ext uri="{FF2B5EF4-FFF2-40B4-BE49-F238E27FC236}">
                <a16:creationId xmlns:a16="http://schemas.microsoft.com/office/drawing/2014/main" xmlns="" id="{880BA393-3B6A-4B70-A859-E45D885D9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1571" y="6469986"/>
            <a:ext cx="2668858" cy="158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303D0D0-366C-4683-BD8E-3DDFC083F06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303D0D0-366C-4683-BD8E-3DDFC083F06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E34C1C79-158E-4DB1-95EA-C3148539869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303D0D0-366C-4683-BD8E-3DDFC083F06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AA4BDC9-66AE-49E2-B04F-4E7DE6BDA18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025C52-1B27-4936-9B0D-6A6B92D1D0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7" y="1920773"/>
            <a:ext cx="7917313" cy="920461"/>
          </a:xfrm>
        </p:spPr>
        <p:txBody>
          <a:bodyPr anchor="ctr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7EAEFCF8-E3A8-4426-ACA1-768E566D56F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68A97478-A1E2-4916-9FC3-6DBD5D9BDE1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AA4BDC9-66AE-49E2-B04F-4E7DE6BDA18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7EAEFCF8-E3A8-4426-ACA1-768E566D56F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3FEE6F9-E91A-4F94-9865-4E8AD4B289C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68433" y="6438377"/>
            <a:ext cx="493499" cy="1905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23286C63-4974-440A-A68C-CDC921124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7" y="2787184"/>
            <a:ext cx="7318864" cy="920461"/>
          </a:xfrm>
        </p:spPr>
        <p:txBody>
          <a:bodyPr anchor="ctr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035265D-6BBD-4C6B-BFAB-E03D92EECDC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A3FEE6F9-E91A-4F94-9865-4E8AD4B289C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78FB665A-2386-4203-8143-93A44C9E8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68433" y="6438377"/>
            <a:ext cx="493499" cy="1905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23286C63-4974-440A-A68C-CDC921124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6" y="2787184"/>
            <a:ext cx="11270113" cy="920461"/>
          </a:xfrm>
        </p:spPr>
        <p:txBody>
          <a:bodyPr anchor="ctr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BC083B9D-F47A-4EA0-8B51-4E8E8244426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78FB665A-2386-4203-8143-93A44C9E8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4074" y="1350203"/>
            <a:ext cx="11270725" cy="4351338"/>
          </a:xfrm>
        </p:spPr>
        <p:txBody>
          <a:bodyPr numCol="1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607F9D2E-535A-48D3-A5E7-9D58D9D98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FE628CC8-63A8-4616-91D1-B9A26474E56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7B704DD-6B10-4518-AB10-50846808D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68433" y="6438377"/>
            <a:ext cx="493499" cy="1905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23286C63-4974-440A-A68C-CDC921124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6" y="2787184"/>
            <a:ext cx="11270113" cy="920461"/>
          </a:xfrm>
        </p:spPr>
        <p:txBody>
          <a:bodyPr anchor="ctr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0B3024E-C6C2-4271-BA5F-7260C29C1B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7B704DD-6B10-4518-AB10-50846808D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F31EDA7-48EB-4CFA-91CF-69F48C22B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68433" y="6438377"/>
            <a:ext cx="493499" cy="19057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23286C63-4974-440A-A68C-CDC921124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4686" y="2787184"/>
            <a:ext cx="11270113" cy="920461"/>
          </a:xfrm>
        </p:spPr>
        <p:txBody>
          <a:bodyPr anchor="ctr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0B3024E-C6C2-4271-BA5F-7260C29C1BF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25201A23-F609-4360-AFCE-2F4E5B31CB8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F31EDA7-48EB-4CFA-91CF-69F48C22B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5201A23-F609-4360-AFCE-2F4E5B31CB8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A204912-2FDC-48AE-8174-C088F2A5922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23">
            <a:extLst>
              <a:ext uri="{FF2B5EF4-FFF2-40B4-BE49-F238E27FC236}">
                <a16:creationId xmlns:a16="http://schemas.microsoft.com/office/drawing/2014/main" xmlns="" id="{2F7F6A50-2BD6-4522-8DEE-343E32502CE8}"/>
              </a:ext>
            </a:extLst>
          </p:cNvPr>
          <p:cNvSpPr txBox="1">
            <a:spLocks/>
          </p:cNvSpPr>
          <p:nvPr/>
        </p:nvSpPr>
        <p:spPr>
          <a:xfrm>
            <a:off x="363894" y="494850"/>
            <a:ext cx="5915882" cy="16163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ea typeface="Helvetica Neue Light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D9EFCA1-8316-4867-B44B-78D41B599D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3CAB6BB-9701-4425-B911-1E1D3B16B36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531555" y="6469986"/>
            <a:ext cx="2668858" cy="158965"/>
          </a:xfrm>
        </p:spPr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EA204912-2FDC-48AE-8174-C088F2A5922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23">
            <a:extLst>
              <a:ext uri="{FF2B5EF4-FFF2-40B4-BE49-F238E27FC236}">
                <a16:creationId xmlns="" xmlns:a16="http://schemas.microsoft.com/office/drawing/2014/main" id="{2F7F6A50-2BD6-4522-8DEE-343E32502CE8}"/>
              </a:ext>
            </a:extLst>
          </p:cNvPr>
          <p:cNvSpPr txBox="1">
            <a:spLocks/>
          </p:cNvSpPr>
          <p:nvPr/>
        </p:nvSpPr>
        <p:spPr>
          <a:xfrm>
            <a:off x="363894" y="494850"/>
            <a:ext cx="5915882" cy="161633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ea typeface="Helvetica Neue Light" charset="0"/>
                <a:cs typeface="Arial" panose="020B0604020202020204" pitchFamily="34" charset="0"/>
              </a:rPr>
              <a:t>Thank you</a:t>
            </a: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4075" y="1328432"/>
            <a:ext cx="5242331" cy="4351338"/>
          </a:xfrm>
        </p:spPr>
        <p:txBody>
          <a:bodyPr/>
          <a:lstStyle>
            <a:lvl1pPr marL="190500" indent="-190500"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483302" y="1328432"/>
            <a:ext cx="5251498" cy="4351338"/>
          </a:xfrm>
        </p:spPr>
        <p:txBody>
          <a:bodyPr/>
          <a:lstStyle>
            <a:lvl1pPr marL="190500" indent="-190500"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6091417" y="1134406"/>
            <a:ext cx="0" cy="4984511"/>
          </a:xfrm>
          <a:prstGeom prst="line">
            <a:avLst/>
          </a:prstGeom>
          <a:ln w="9525">
            <a:solidFill>
              <a:srgbClr val="E5E5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9C5C59A-6114-4F0C-8636-471795A5694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/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82653D0-55BE-45CA-A7BB-A411DC7BC87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/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FA62A168-0D64-4D02-8525-7E92C43769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4687" y="2664364"/>
            <a:ext cx="4932467" cy="1595438"/>
          </a:xfrm>
          <a:noFill/>
        </p:spPr>
        <p:txBody>
          <a:bodyPr/>
          <a:lstStyle>
            <a:lvl1pPr marL="0" indent="0" algn="ctr">
              <a:buNone/>
              <a:defRPr sz="4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Highlighted text in blue 40pt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7E7DABF3-DACA-4256-AFF3-955BBC73AD9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5773" y="1259356"/>
            <a:ext cx="5627649" cy="448785"/>
          </a:xfrm>
        </p:spPr>
        <p:txBody>
          <a:bodyPr anchor="b" anchorCtr="0"/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Point 1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="" xmlns:a16="http://schemas.microsoft.com/office/drawing/2014/main" id="{5167730B-1925-4C37-B5C4-082601F5C2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15773" y="1729247"/>
            <a:ext cx="5627649" cy="1071712"/>
          </a:xfrm>
        </p:spPr>
        <p:txBody>
          <a:bodyPr anchor="t" anchorCtr="0"/>
          <a:lstStyle>
            <a:lvl1pPr marL="0" indent="0">
              <a:buNone/>
              <a:defRPr lang="en-US" sz="2000" kern="1200" dirty="0">
                <a:solidFill>
                  <a:schemeClr val="bg2"/>
                </a:solidFill>
                <a:latin typeface="+mn-lt"/>
                <a:ea typeface="Helvetica Neue" charset="0"/>
                <a:cs typeface="Helvetica Neue" charset="0"/>
              </a:defRPr>
            </a:lvl1pPr>
          </a:lstStyle>
          <a:p>
            <a:pPr defTabSz="300454"/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Lorem ipsum dolor sit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amet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consectetur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adipiscing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elit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sed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do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eiusmod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tempor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incididunt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ut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labore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et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dolore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magna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aliqua</a:t>
            </a:r>
            <a:r>
              <a:rPr lang="en-US" sz="2000" dirty="0">
                <a:solidFill>
                  <a:schemeClr val="tx2"/>
                </a:solidFill>
                <a:ea typeface="Helvetica Neue" charset="0"/>
                <a:cs typeface="Helvetica Neue" charset="0"/>
              </a:rPr>
              <a:t>. 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="" xmlns:a16="http://schemas.microsoft.com/office/drawing/2014/main" id="{7A702AD6-CBB8-4B29-A1DA-60BD1CF125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15773" y="3023698"/>
            <a:ext cx="5627649" cy="448785"/>
          </a:xfrm>
        </p:spPr>
        <p:txBody>
          <a:bodyPr anchor="b" anchorCtr="0"/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Point 2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="" xmlns:a16="http://schemas.microsoft.com/office/drawing/2014/main" id="{719F4C44-8B32-4E15-B025-FE9E7A4994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15773" y="3493589"/>
            <a:ext cx="5627649" cy="1071712"/>
          </a:xfrm>
        </p:spPr>
        <p:txBody>
          <a:bodyPr anchor="t" anchorCtr="0"/>
          <a:lstStyle>
            <a:lvl1pPr marL="0" indent="0">
              <a:buNone/>
              <a:defRPr lang="en-US" sz="2000" kern="1200" dirty="0">
                <a:solidFill>
                  <a:schemeClr val="bg2"/>
                </a:solidFill>
                <a:latin typeface="+mn-lt"/>
                <a:ea typeface="Helvetica Neue" charset="0"/>
                <a:cs typeface="Helvetica Neue" charset="0"/>
              </a:defRPr>
            </a:lvl1pPr>
          </a:lstStyle>
          <a:p>
            <a:pPr defTabSz="300454"/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Lorem ipsum dolor sit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amet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consectetur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adipiscing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elit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sed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do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eiusmod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tempor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incididunt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ut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labore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et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dolore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magna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aliqua</a:t>
            </a:r>
            <a:r>
              <a:rPr lang="en-US" sz="2000" dirty="0">
                <a:solidFill>
                  <a:schemeClr val="tx2"/>
                </a:solidFill>
                <a:ea typeface="Helvetica Neue" charset="0"/>
                <a:cs typeface="Helvetica Neue" charset="0"/>
              </a:rPr>
              <a:t>. 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="" xmlns:a16="http://schemas.microsoft.com/office/drawing/2014/main" id="{EC22B858-C736-4E22-9EB6-B3B705E9DA7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15773" y="4765080"/>
            <a:ext cx="5627649" cy="448785"/>
          </a:xfrm>
        </p:spPr>
        <p:txBody>
          <a:bodyPr anchor="b" anchorCtr="0"/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Point 3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="" xmlns:a16="http://schemas.microsoft.com/office/drawing/2014/main" id="{E35FB492-0CCA-4EF3-8624-1A5E8BA785D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15773" y="5234971"/>
            <a:ext cx="5627649" cy="1071712"/>
          </a:xfrm>
        </p:spPr>
        <p:txBody>
          <a:bodyPr anchor="t" anchorCtr="0"/>
          <a:lstStyle>
            <a:lvl1pPr marL="0" indent="0">
              <a:buNone/>
              <a:defRPr lang="en-US" sz="2000" kern="1200" dirty="0">
                <a:solidFill>
                  <a:schemeClr val="bg2"/>
                </a:solidFill>
                <a:latin typeface="+mn-lt"/>
                <a:ea typeface="Helvetica Neue" charset="0"/>
                <a:cs typeface="Helvetica Neue" charset="0"/>
              </a:defRPr>
            </a:lvl1pPr>
          </a:lstStyle>
          <a:p>
            <a:pPr defTabSz="300454"/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Lorem ipsum dolor sit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amet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consectetur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adipiscing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elit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sed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do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eiusmod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tempor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incididunt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ut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labore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et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dolore</a:t>
            </a:r>
            <a:r>
              <a:rPr lang="en-US" sz="2000" dirty="0">
                <a:solidFill>
                  <a:schemeClr val="bg2"/>
                </a:solidFill>
                <a:ea typeface="Helvetica Neue" charset="0"/>
                <a:cs typeface="Helvetica Neue" charset="0"/>
              </a:rPr>
              <a:t> magna </a:t>
            </a:r>
            <a:r>
              <a:rPr lang="en-US" sz="2000" dirty="0" err="1">
                <a:solidFill>
                  <a:schemeClr val="bg2"/>
                </a:solidFill>
                <a:ea typeface="Helvetica Neue" charset="0"/>
                <a:cs typeface="Helvetica Neue" charset="0"/>
              </a:rPr>
              <a:t>aliqua</a:t>
            </a:r>
            <a:r>
              <a:rPr lang="en-US" sz="2000" dirty="0">
                <a:solidFill>
                  <a:schemeClr val="tx2"/>
                </a:solidFill>
                <a:ea typeface="Helvetica Neue" charset="0"/>
                <a:cs typeface="Helvetica Neue" charset="0"/>
              </a:rPr>
              <a:t>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D6DD52F-13CE-4A6B-B4D1-45E55F74446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73184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A7097739-CEAB-4CF2-B54A-7631ACD4468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/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303D0D0-366C-4683-BD8E-3DDFC083F06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  <p:sp>
        <p:nvSpPr>
          <p:cNvPr id="6" name="Footer Placeholder 3">
            <a:extLst>
              <a:ext uri="{FF2B5EF4-FFF2-40B4-BE49-F238E27FC236}">
                <a16:creationId xmlns="" xmlns:a16="http://schemas.microsoft.com/office/drawing/2014/main" id="{4CA29A0D-0E6F-4979-A1C1-60E274AAF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1571" y="6469986"/>
            <a:ext cx="2668858" cy="158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0">
                <a:solidFill>
                  <a:schemeClr val="bg1"/>
                </a:solidFill>
              </a:defRPr>
            </a:lvl1pPr>
          </a:lstStyle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951545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Fushia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303D0D0-366C-4683-BD8E-3DDFC083F06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74" y="6300828"/>
            <a:ext cx="1574221" cy="466757"/>
          </a:xfrm>
          <a:prstGeom prst="rect">
            <a:avLst/>
          </a:prstGeom>
        </p:spPr>
      </p:pic>
      <p:sp>
        <p:nvSpPr>
          <p:cNvPr id="6" name="Footer Placeholder 3">
            <a:extLst>
              <a:ext uri="{FF2B5EF4-FFF2-40B4-BE49-F238E27FC236}">
                <a16:creationId xmlns="" xmlns:a16="http://schemas.microsoft.com/office/drawing/2014/main" id="{880BA393-3B6A-4B70-A859-E45D885D9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1571" y="6469986"/>
            <a:ext cx="2668858" cy="158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0">
                <a:solidFill>
                  <a:schemeClr val="bg1"/>
                </a:solidFill>
              </a:defRPr>
            </a:lvl1pPr>
          </a:lstStyle>
          <a:p>
            <a:r>
              <a:rPr lang="en-US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36456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2.xml"/><Relationship Id="rId17" Type="http://schemas.openxmlformats.org/officeDocument/2006/relationships/theme" Target="../theme/theme2.xml"/><Relationship Id="rId18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9CACD29-BFAD-4DE2-8AA0-334333FA1D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1571" y="6469986"/>
            <a:ext cx="2668858" cy="158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©2017 ThreatMetrix Confidential – Do not distribute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007" y="6303672"/>
            <a:ext cx="1577886" cy="46784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4687" y="317789"/>
            <a:ext cx="11270112" cy="9204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074" y="1328432"/>
            <a:ext cx="1127072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 text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 text</a:t>
            </a:r>
          </a:p>
          <a:p>
            <a:pPr lvl="3"/>
            <a:r>
              <a:rPr lang="en-US" dirty="0"/>
              <a:t>Fourth level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68433" y="6438377"/>
            <a:ext cx="493499" cy="19057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913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7" r:id="rId2"/>
    <p:sldLayoutId id="2147483703" r:id="rId3"/>
    <p:sldLayoutId id="2147483704" r:id="rId4"/>
    <p:sldLayoutId id="2147483706" r:id="rId5"/>
    <p:sldLayoutId id="2147483774" r:id="rId6"/>
    <p:sldLayoutId id="2147483707" r:id="rId7"/>
    <p:sldLayoutId id="2147483769" r:id="rId8"/>
    <p:sldLayoutId id="2147483770" r:id="rId9"/>
    <p:sldLayoutId id="2147483771" r:id="rId10"/>
    <p:sldLayoutId id="2147483751" r:id="rId11"/>
    <p:sldLayoutId id="2147483752" r:id="rId12"/>
    <p:sldLayoutId id="2147483772" r:id="rId13"/>
    <p:sldLayoutId id="2147483773" r:id="rId14"/>
    <p:sldLayoutId id="2147483775" r:id="rId15"/>
    <p:sldLayoutId id="2147483710" r:id="rId16"/>
  </p:sldLayoutIdLst>
  <p:transition>
    <p:fade/>
  </p:transition>
  <p:hf hdr="0" dt="0"/>
  <p:txStyles>
    <p:titleStyle>
      <a:lvl1pPr marL="0" algn="l" defTabSz="914400" rtl="0" eaLnBrk="1" latinLnBrk="0" hangingPunct="1">
        <a:lnSpc>
          <a:spcPts val="3700"/>
        </a:lnSpc>
        <a:spcBef>
          <a:spcPct val="0"/>
        </a:spcBef>
        <a:buNone/>
        <a:defRPr lang="en-US" sz="3600" kern="1200" dirty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90500" indent="-1905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SzPct val="100000"/>
        <a:buFont typeface="Helvetica" charset="0"/>
        <a:buChar char="•"/>
        <a:defRPr sz="2400" kern="1200" spc="0" baseline="0">
          <a:solidFill>
            <a:schemeClr val="tx2"/>
          </a:solidFill>
          <a:latin typeface="+mn-lt"/>
          <a:ea typeface="+mn-ea"/>
          <a:cs typeface="+mn-cs"/>
        </a:defRPr>
      </a:lvl1pPr>
      <a:lvl2pPr marL="401638" indent="-200025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SzPct val="100000"/>
        <a:buFont typeface="Helvetica" charset="0"/>
        <a:buChar char="•"/>
        <a:defRPr sz="2200" kern="1200" spc="0" baseline="0">
          <a:solidFill>
            <a:schemeClr val="tx2"/>
          </a:solidFill>
          <a:latin typeface="+mn-lt"/>
          <a:ea typeface="+mn-ea"/>
          <a:cs typeface="+mn-cs"/>
        </a:defRPr>
      </a:lvl2pPr>
      <a:lvl3pPr marL="530352" indent="-128016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SzPct val="100000"/>
        <a:buFont typeface="Helvetica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722376" indent="-118872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SzPct val="100000"/>
        <a:buFont typeface="Helvetica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868680" indent="-109728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Helvetica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3984">
          <p15:clr>
            <a:srgbClr val="F26B43"/>
          </p15:clr>
        </p15:guide>
        <p15:guide id="4" pos="288">
          <p15:clr>
            <a:srgbClr val="F26B43"/>
          </p15:clr>
        </p15:guide>
        <p15:guide id="5" orient="horz" pos="780">
          <p15:clr>
            <a:srgbClr val="F26B43"/>
          </p15:clr>
        </p15:guide>
        <p15:guide id="6" pos="739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9CACD29-BFAD-4DE2-8AA0-334333FA1D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1571" y="6469986"/>
            <a:ext cx="2668858" cy="158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3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007" y="6303672"/>
            <a:ext cx="1577886" cy="46784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4687" y="317789"/>
            <a:ext cx="11270112" cy="9204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074" y="1328432"/>
            <a:ext cx="1127072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 text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 text</a:t>
            </a:r>
          </a:p>
          <a:p>
            <a:pPr lvl="3"/>
            <a:r>
              <a:rPr lang="en-US" dirty="0"/>
              <a:t>Fourth level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68433" y="6438377"/>
            <a:ext cx="493499" cy="19057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2"/>
                </a:solidFill>
              </a:defRPr>
            </a:lvl1pPr>
          </a:lstStyle>
          <a:p>
            <a:fld id="{7573CF1F-6CC0-5B4F-ACAF-65B7D0866BE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007" y="6303672"/>
            <a:ext cx="1577886" cy="46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46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  <p:sldLayoutId id="2147483791" r:id="rId15"/>
    <p:sldLayoutId id="2147483792" r:id="rId16"/>
  </p:sldLayoutIdLst>
  <p:transition>
    <p:fade/>
  </p:transition>
  <p:hf hdr="0" dt="0"/>
  <p:txStyles>
    <p:titleStyle>
      <a:lvl1pPr marL="0" algn="l" defTabSz="914400" rtl="0" eaLnBrk="1" latinLnBrk="0" hangingPunct="1">
        <a:lnSpc>
          <a:spcPts val="3700"/>
        </a:lnSpc>
        <a:spcBef>
          <a:spcPct val="0"/>
        </a:spcBef>
        <a:buNone/>
        <a:defRPr lang="en-US" sz="3600" kern="1200" dirty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90500" indent="-1905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SzPct val="100000"/>
        <a:buFont typeface="Helvetica" charset="0"/>
        <a:buChar char="•"/>
        <a:defRPr sz="2400" kern="1200" spc="0" baseline="0">
          <a:solidFill>
            <a:schemeClr val="tx2"/>
          </a:solidFill>
          <a:latin typeface="+mn-lt"/>
          <a:ea typeface="+mn-ea"/>
          <a:cs typeface="+mn-cs"/>
        </a:defRPr>
      </a:lvl1pPr>
      <a:lvl2pPr marL="401638" indent="-200025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SzPct val="100000"/>
        <a:buFont typeface="Helvetica" charset="0"/>
        <a:buChar char="•"/>
        <a:defRPr sz="2200" kern="1200" spc="0" baseline="0">
          <a:solidFill>
            <a:schemeClr val="tx2"/>
          </a:solidFill>
          <a:latin typeface="+mn-lt"/>
          <a:ea typeface="+mn-ea"/>
          <a:cs typeface="+mn-cs"/>
        </a:defRPr>
      </a:lvl2pPr>
      <a:lvl3pPr marL="530352" indent="-128016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SzPct val="100000"/>
        <a:buFont typeface="Helvetica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722376" indent="-118872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SzPct val="100000"/>
        <a:buFont typeface="Helvetica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868680" indent="-109728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Helvetica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4" pos="288">
          <p15:clr>
            <a:srgbClr val="F26B43"/>
          </p15:clr>
        </p15:guide>
        <p15:guide id="6" pos="7392">
          <p15:clr>
            <a:srgbClr val="F26B43"/>
          </p15:clr>
        </p15:guide>
        <p15:guide id="7" orient="horz" pos="3984">
          <p15:clr>
            <a:srgbClr val="F26B43"/>
          </p15:clr>
        </p15:guide>
        <p15:guide id="8" orient="horz" pos="7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Greg Tam </a:t>
            </a:r>
            <a:r>
              <a:rPr lang="mr-IN" dirty="0" smtClean="0"/>
              <a:t>–</a:t>
            </a:r>
            <a:r>
              <a:rPr lang="en-US" dirty="0" smtClean="0"/>
              <a:t> Data Scientist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Analysis 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0156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What is link analysis?</a:t>
            </a:r>
          </a:p>
          <a:p>
            <a:pPr lvl="1"/>
            <a:r>
              <a:rPr lang="en-US" sz="2400" dirty="0" smtClean="0"/>
              <a:t>Creating </a:t>
            </a:r>
            <a:r>
              <a:rPr lang="en-US" sz="2400" dirty="0" smtClean="0">
                <a:solidFill>
                  <a:srgbClr val="FF0000"/>
                </a:solidFill>
              </a:rPr>
              <a:t>associations between different </a:t>
            </a:r>
            <a:r>
              <a:rPr lang="en-US" sz="2400" dirty="0" smtClean="0">
                <a:solidFill>
                  <a:srgbClr val="FF0000"/>
                </a:solidFill>
              </a:rPr>
              <a:t>entities</a:t>
            </a:r>
          </a:p>
          <a:p>
            <a:pPr lvl="1"/>
            <a:r>
              <a:rPr lang="en-US" sz="2400" dirty="0" smtClean="0"/>
              <a:t>In our case, we are using it t</a:t>
            </a:r>
            <a:r>
              <a:rPr lang="en-US" sz="2400" dirty="0" smtClean="0"/>
              <a:t>o </a:t>
            </a:r>
            <a:r>
              <a:rPr lang="en-US" sz="2400" dirty="0" smtClean="0"/>
              <a:t>identify </a:t>
            </a:r>
            <a:r>
              <a:rPr lang="en-US" sz="2400" dirty="0" smtClean="0"/>
              <a:t>candidates for fraud</a:t>
            </a:r>
            <a:endParaRPr lang="en-US" sz="2400" dirty="0" smtClean="0"/>
          </a:p>
          <a:p>
            <a:pPr lvl="1"/>
            <a:r>
              <a:rPr lang="en-US" sz="2400" dirty="0" smtClean="0"/>
              <a:t>Example:</a:t>
            </a:r>
          </a:p>
          <a:p>
            <a:pPr lvl="2"/>
            <a:r>
              <a:rPr lang="en-US" sz="2000" dirty="0" smtClean="0"/>
              <a:t>Identifying non-fraud account creations created on the </a:t>
            </a:r>
            <a:r>
              <a:rPr lang="en-US" sz="2000" dirty="0" smtClean="0">
                <a:solidFill>
                  <a:srgbClr val="FF0000"/>
                </a:solidFill>
              </a:rPr>
              <a:t>same device </a:t>
            </a:r>
            <a:r>
              <a:rPr lang="en-US" sz="2000" dirty="0" smtClean="0"/>
              <a:t>as fraudulent </a:t>
            </a:r>
            <a:r>
              <a:rPr lang="en-US" sz="2000" dirty="0" smtClean="0"/>
              <a:t>accounts</a:t>
            </a:r>
            <a:endParaRPr lang="en-US" sz="20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4687" y="317789"/>
            <a:ext cx="11270112" cy="920461"/>
          </a:xfrm>
        </p:spPr>
        <p:txBody>
          <a:bodyPr/>
          <a:lstStyle/>
          <a:p>
            <a:r>
              <a:rPr lang="en-US" dirty="0" smtClean="0"/>
              <a:t>Link Analysis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1631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 smtClean="0"/>
              <a:t>Impala</a:t>
            </a:r>
          </a:p>
          <a:p>
            <a:r>
              <a:rPr lang="en-US" sz="2600" dirty="0" err="1"/>
              <a:t>Gephi</a:t>
            </a:r>
            <a:r>
              <a:rPr lang="en-US" sz="2600" dirty="0"/>
              <a:t> </a:t>
            </a:r>
            <a:r>
              <a:rPr lang="mr-IN" sz="2600" dirty="0"/>
              <a:t>–</a:t>
            </a:r>
            <a:r>
              <a:rPr lang="en-US" sz="2600" dirty="0"/>
              <a:t> A program that interactively visualizes </a:t>
            </a:r>
            <a:r>
              <a:rPr lang="en-US" sz="2600" dirty="0" smtClean="0"/>
              <a:t>graphs</a:t>
            </a:r>
            <a:endParaRPr lang="en-US" sz="2600" dirty="0" smtClean="0"/>
          </a:p>
          <a:p>
            <a:r>
              <a:rPr lang="en-US" sz="2600" dirty="0" err="1" smtClean="0"/>
              <a:t>NetworkX</a:t>
            </a:r>
            <a:r>
              <a:rPr lang="en-US" sz="2600" dirty="0" smtClean="0"/>
              <a:t> </a:t>
            </a:r>
            <a:r>
              <a:rPr lang="mr-IN" sz="2600" dirty="0" smtClean="0"/>
              <a:t>–</a:t>
            </a:r>
            <a:r>
              <a:rPr lang="en-US" sz="2600" dirty="0" smtClean="0"/>
              <a:t> A Python library for creating and manipulating graphs</a:t>
            </a:r>
          </a:p>
          <a:p>
            <a:pPr lvl="1"/>
            <a:r>
              <a:rPr lang="en-US" sz="2400" dirty="0" smtClean="0"/>
              <a:t>(This is technically optional, but allows for much more functionality</a:t>
            </a:r>
            <a:r>
              <a:rPr lang="en-US" sz="2400" dirty="0" smtClean="0"/>
              <a:t>)</a:t>
            </a:r>
            <a:endParaRPr lang="en-US" sz="24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4687" y="317789"/>
            <a:ext cx="11270112" cy="920461"/>
          </a:xfrm>
        </p:spPr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308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4075" y="1328432"/>
            <a:ext cx="5746688" cy="4351338"/>
          </a:xfrm>
        </p:spPr>
        <p:txBody>
          <a:bodyPr/>
          <a:lstStyle/>
          <a:p>
            <a:r>
              <a:rPr lang="en-US" dirty="0" smtClean="0"/>
              <a:t>Graphs in </a:t>
            </a:r>
            <a:r>
              <a:rPr lang="en-US" dirty="0" err="1" smtClean="0"/>
              <a:t>Gephi</a:t>
            </a:r>
            <a:r>
              <a:rPr lang="en-US" dirty="0" smtClean="0"/>
              <a:t> can be created from a number of formats:</a:t>
            </a:r>
          </a:p>
          <a:p>
            <a:pPr lvl="1"/>
            <a:r>
              <a:rPr lang="en-US" dirty="0" smtClean="0"/>
              <a:t>List of edges and </a:t>
            </a:r>
            <a:r>
              <a:rPr lang="en-US" dirty="0" smtClean="0"/>
              <a:t>nodes (CSV)</a:t>
            </a:r>
            <a:endParaRPr lang="en-US" dirty="0" smtClean="0"/>
          </a:p>
          <a:p>
            <a:pPr lvl="1"/>
            <a:r>
              <a:rPr lang="en-US" dirty="0" smtClean="0"/>
              <a:t>GEXF (Graph Exchange XML Format) file</a:t>
            </a:r>
          </a:p>
          <a:p>
            <a:pPr lvl="1"/>
            <a:r>
              <a:rPr lang="en-US" dirty="0" smtClean="0"/>
              <a:t>Adjacency </a:t>
            </a:r>
            <a:r>
              <a:rPr lang="en-US" dirty="0" smtClean="0"/>
              <a:t>list (CSV)</a:t>
            </a:r>
            <a:endParaRPr lang="en-US" dirty="0" smtClean="0"/>
          </a:p>
          <a:p>
            <a:pPr lvl="1"/>
            <a:r>
              <a:rPr lang="en-US" dirty="0" smtClean="0"/>
              <a:t>Adjacency </a:t>
            </a:r>
            <a:r>
              <a:rPr lang="en-US" dirty="0" smtClean="0"/>
              <a:t>matrix (CSV)</a:t>
            </a:r>
            <a:endParaRPr lang="en-US" dirty="0" smtClean="0"/>
          </a:p>
          <a:p>
            <a:r>
              <a:rPr lang="en-US" dirty="0" smtClean="0"/>
              <a:t>We will focus on the first two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4687" y="317789"/>
            <a:ext cx="11270112" cy="920461"/>
          </a:xfrm>
        </p:spPr>
        <p:txBody>
          <a:bodyPr/>
          <a:lstStyle/>
          <a:p>
            <a:r>
              <a:rPr lang="en-US" dirty="0" err="1" smtClean="0"/>
              <a:t>Gephi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pic>
        <p:nvPicPr>
          <p:cNvPr id="6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234" y="2028466"/>
            <a:ext cx="5374565" cy="33717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84128" y="631597"/>
            <a:ext cx="2926776" cy="114155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lIns="0" tIns="0" rIns="0" bIns="0" rtlCol="0">
            <a:no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lang="en-US" sz="2400" dirty="0" smtClean="0">
                <a:solidFill>
                  <a:srgbClr val="FF0000"/>
                </a:solidFill>
              </a:rPr>
              <a:t>Red: Fraud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400" dirty="0" smtClean="0">
                <a:solidFill>
                  <a:srgbClr val="00B050"/>
                </a:solidFill>
              </a:rPr>
              <a:t>Green: Non-Fraud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400" dirty="0" smtClean="0">
                <a:solidFill>
                  <a:srgbClr val="4935B0"/>
                </a:solidFill>
              </a:rPr>
              <a:t>Blue: Smart ID</a:t>
            </a:r>
          </a:p>
        </p:txBody>
      </p:sp>
    </p:spTree>
    <p:extLst>
      <p:ext uri="{BB962C8B-B14F-4D97-AF65-F5344CB8AC3E}">
        <p14:creationId xmlns:p14="http://schemas.microsoft.com/office/powerpoint/2010/main" val="4170833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6697419"/>
              </p:ext>
            </p:extLst>
          </p:nvPr>
        </p:nvGraphicFramePr>
        <p:xfrm>
          <a:off x="8044775" y="1454351"/>
          <a:ext cx="3105372" cy="22201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124"/>
                <a:gridCol w="1035124"/>
                <a:gridCol w="1035124"/>
              </a:tblGrid>
              <a:tr h="27751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Id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Label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Node Type</a:t>
                      </a:r>
                    </a:p>
                  </a:txBody>
                  <a:tcPr marL="6350" marR="6350" marT="6350" marB="0" anchor="b"/>
                </a:tc>
              </a:tr>
              <a:tr h="27751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Non-Fraud</a:t>
                      </a:r>
                    </a:p>
                  </a:txBody>
                  <a:tcPr marL="6350" marR="6350" marT="6350" marB="0" anchor="b"/>
                </a:tc>
              </a:tr>
              <a:tr h="27751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Fraud</a:t>
                      </a:r>
                    </a:p>
                  </a:txBody>
                  <a:tcPr marL="6350" marR="6350" marT="6350" marB="0" anchor="b"/>
                </a:tc>
              </a:tr>
              <a:tr h="27751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Fraud</a:t>
                      </a:r>
                    </a:p>
                  </a:txBody>
                  <a:tcPr marL="6350" marR="6350" marT="6350" marB="0" anchor="b"/>
                </a:tc>
              </a:tr>
              <a:tr h="27751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Non-Fraud</a:t>
                      </a:r>
                    </a:p>
                  </a:txBody>
                  <a:tcPr marL="6350" marR="6350" marT="6350" marB="0" anchor="b"/>
                </a:tc>
              </a:tr>
              <a:tr h="27751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Non-Fraud</a:t>
                      </a:r>
                    </a:p>
                  </a:txBody>
                  <a:tcPr marL="6350" marR="6350" marT="6350" marB="0" anchor="b"/>
                </a:tc>
              </a:tr>
              <a:tr h="27751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d_1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d_1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Smart ID</a:t>
                      </a:r>
                    </a:p>
                  </a:txBody>
                  <a:tcPr marL="6350" marR="6350" marT="6350" marB="0" anchor="b"/>
                </a:tc>
              </a:tr>
              <a:tr h="27751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d_2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d_2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Smart ID</a:t>
                      </a: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4687" y="317789"/>
            <a:ext cx="11270112" cy="920461"/>
          </a:xfrm>
        </p:spPr>
        <p:txBody>
          <a:bodyPr/>
          <a:lstStyle/>
          <a:p>
            <a:r>
              <a:rPr lang="en-US" dirty="0" smtClean="0"/>
              <a:t>Simple Example (CSV)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7902125" y="4397861"/>
          <a:ext cx="3754374" cy="18355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1458"/>
                <a:gridCol w="1251458"/>
                <a:gridCol w="1251458"/>
              </a:tblGrid>
              <a:tr h="30591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Source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Target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Type</a:t>
                      </a:r>
                    </a:p>
                  </a:txBody>
                  <a:tcPr marL="6350" marR="6350" marT="6350" marB="0" anchor="b"/>
                </a:tc>
              </a:tr>
              <a:tr h="30591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d_1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Undirected</a:t>
                      </a:r>
                    </a:p>
                  </a:txBody>
                  <a:tcPr marL="6350" marR="6350" marT="6350" marB="0" anchor="b"/>
                </a:tc>
              </a:tr>
              <a:tr h="30591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d_1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Undirected</a:t>
                      </a:r>
                    </a:p>
                  </a:txBody>
                  <a:tcPr marL="6350" marR="6350" marT="6350" marB="0" anchor="b"/>
                </a:tc>
              </a:tr>
              <a:tr h="30591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d_1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Undirected</a:t>
                      </a:r>
                    </a:p>
                  </a:txBody>
                  <a:tcPr marL="6350" marR="6350" marT="6350" marB="0" anchor="b"/>
                </a:tc>
              </a:tr>
              <a:tr h="30591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d_2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Undirected</a:t>
                      </a:r>
                    </a:p>
                  </a:txBody>
                  <a:tcPr marL="6350" marR="6350" marT="6350" marB="0" anchor="b"/>
                </a:tc>
              </a:tr>
              <a:tr h="30591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a_5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d_2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Undirected</a:t>
                      </a: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8794022" y="939030"/>
            <a:ext cx="1692395" cy="38238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2400" dirty="0" smtClean="0">
                <a:solidFill>
                  <a:schemeClr val="tx2"/>
                </a:solidFill>
              </a:rPr>
              <a:t>Nodes Table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894238" y="3840826"/>
            <a:ext cx="1678708" cy="42892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2400" dirty="0" smtClean="0">
                <a:solidFill>
                  <a:schemeClr val="tx2"/>
                </a:solidFill>
              </a:rPr>
              <a:t>Edges Table</a:t>
            </a:r>
          </a:p>
        </p:txBody>
      </p:sp>
      <p:sp>
        <p:nvSpPr>
          <p:cNvPr id="10" name="Content Placeholder 1"/>
          <p:cNvSpPr txBox="1">
            <a:spLocks/>
          </p:cNvSpPr>
          <p:nvPr/>
        </p:nvSpPr>
        <p:spPr>
          <a:xfrm>
            <a:off x="464074" y="1328432"/>
            <a:ext cx="7121441" cy="4351338"/>
          </a:xfrm>
          <a:prstGeom prst="rect">
            <a:avLst/>
          </a:prstGeom>
        </p:spPr>
        <p:txBody>
          <a:bodyPr vert="horz" lIns="0" tIns="0" rIns="0" bIns="0" numCol="1" rtlCol="0">
            <a:noAutofit/>
          </a:bodyPr>
          <a:lstStyle>
            <a:lvl1pPr marL="190500" indent="-1905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SzPct val="100000"/>
              <a:buFont typeface="Helvetica" charset="0"/>
              <a:buChar char="•"/>
              <a:defRPr sz="2400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01638" indent="-2000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buSzPct val="100000"/>
              <a:buFont typeface="Helvetica" charset="0"/>
              <a:buChar char="•"/>
              <a:defRPr sz="2200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30352" indent="-128016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buSzPct val="100000"/>
              <a:buFont typeface="Helvetica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22376" indent="-118872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buSzPct val="100000"/>
              <a:buFont typeface="Helvetica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0972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Helvetica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CSV file containing the </a:t>
            </a:r>
            <a:r>
              <a:rPr lang="en-US" dirty="0" smtClean="0">
                <a:solidFill>
                  <a:srgbClr val="FF0000"/>
                </a:solidFill>
              </a:rPr>
              <a:t>nodes and any of their associated properties</a:t>
            </a:r>
          </a:p>
          <a:p>
            <a:r>
              <a:rPr lang="en-US" dirty="0" smtClean="0"/>
              <a:t>Node type property allows us to specify different </a:t>
            </a:r>
            <a:r>
              <a:rPr lang="en-US" dirty="0" err="1" smtClean="0"/>
              <a:t>colours</a:t>
            </a:r>
            <a:r>
              <a:rPr lang="en-US" dirty="0" smtClean="0"/>
              <a:t> when visualizing</a:t>
            </a:r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12" name="Content Placeholder 1"/>
          <p:cNvSpPr txBox="1">
            <a:spLocks/>
          </p:cNvSpPr>
          <p:nvPr/>
        </p:nvSpPr>
        <p:spPr>
          <a:xfrm>
            <a:off x="464073" y="4269754"/>
            <a:ext cx="7121441" cy="1410016"/>
          </a:xfrm>
          <a:prstGeom prst="rect">
            <a:avLst/>
          </a:prstGeom>
        </p:spPr>
        <p:txBody>
          <a:bodyPr vert="horz" lIns="0" tIns="0" rIns="0" bIns="0" numCol="1" rtlCol="0">
            <a:noAutofit/>
          </a:bodyPr>
          <a:lstStyle>
            <a:lvl1pPr marL="190500" indent="-1905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SzPct val="100000"/>
              <a:buFont typeface="Helvetica" charset="0"/>
              <a:buChar char="•"/>
              <a:defRPr sz="2400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01638" indent="-2000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buSzPct val="100000"/>
              <a:buFont typeface="Helvetica" charset="0"/>
              <a:buChar char="•"/>
              <a:defRPr sz="2200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30352" indent="-128016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buSzPct val="100000"/>
              <a:buFont typeface="Helvetica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22376" indent="-118872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buSzPct val="100000"/>
              <a:buFont typeface="Helvetica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68680" indent="-10972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Helvetica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CSV file containing the edges that </a:t>
            </a:r>
            <a:r>
              <a:rPr lang="en-US" dirty="0" smtClean="0">
                <a:solidFill>
                  <a:srgbClr val="FF0000"/>
                </a:solidFill>
              </a:rPr>
              <a:t>link two nodes</a:t>
            </a:r>
          </a:p>
          <a:p>
            <a:r>
              <a:rPr lang="en-US" dirty="0" smtClean="0"/>
              <a:t>“Type” column indicates that there is no directionality associated with the nodes</a:t>
            </a:r>
            <a:endParaRPr 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10518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6807" y="1345057"/>
            <a:ext cx="5272784" cy="4676364"/>
          </a:xfrm>
        </p:spPr>
        <p:txBody>
          <a:bodyPr/>
          <a:lstStyle/>
          <a:p>
            <a:r>
              <a:rPr lang="en-US" sz="2000" dirty="0" smtClean="0"/>
              <a:t>Basic workflow</a:t>
            </a:r>
          </a:p>
          <a:p>
            <a:pPr marL="668338" lvl="1" indent="-457200">
              <a:buFont typeface="+mj-lt"/>
              <a:buAutoNum type="arabicPeriod"/>
            </a:pPr>
            <a:r>
              <a:rPr lang="en-US" sz="2000" dirty="0" smtClean="0"/>
              <a:t>Import </a:t>
            </a:r>
            <a:r>
              <a:rPr lang="en-US" sz="2000" dirty="0" err="1" smtClean="0"/>
              <a:t>NetworkX</a:t>
            </a:r>
            <a:r>
              <a:rPr lang="en-US" sz="2000" dirty="0" smtClean="0"/>
              <a:t> (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1600" dirty="0" err="1" smtClean="0">
                <a:latin typeface="Consolas" charset="0"/>
                <a:ea typeface="Consolas" charset="0"/>
                <a:cs typeface="Consolas" charset="0"/>
              </a:rPr>
              <a:t>networkx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 as </a:t>
            </a:r>
            <a:r>
              <a:rPr lang="en-US" sz="1600" dirty="0" err="1" smtClean="0">
                <a:latin typeface="Consolas" charset="0"/>
                <a:ea typeface="Consolas" charset="0"/>
                <a:cs typeface="Consolas" charset="0"/>
              </a:rPr>
              <a:t>nx</a:t>
            </a:r>
            <a:r>
              <a:rPr lang="en-US" sz="2000" dirty="0" smtClean="0"/>
              <a:t>)</a:t>
            </a:r>
          </a:p>
          <a:p>
            <a:pPr marL="668338" lvl="1" indent="-457200">
              <a:buFont typeface="+mj-lt"/>
              <a:buAutoNum type="arabicPeriod"/>
            </a:pPr>
            <a:r>
              <a:rPr lang="en-US" sz="2000" dirty="0" smtClean="0"/>
              <a:t>Create a graph using </a:t>
            </a:r>
            <a:r>
              <a:rPr lang="en-US" sz="1600" dirty="0" err="1" smtClean="0">
                <a:latin typeface="Consolas" charset="0"/>
                <a:ea typeface="Consolas" charset="0"/>
                <a:cs typeface="Consolas" charset="0"/>
              </a:rPr>
              <a:t>nx.Graph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marL="668338" lvl="1" indent="-457200">
              <a:buFont typeface="+mj-lt"/>
              <a:buAutoNum type="arabicPeriod"/>
            </a:pPr>
            <a:r>
              <a:rPr lang="en-US" sz="2000" dirty="0" smtClean="0"/>
              <a:t>Add nodes using the </a:t>
            </a:r>
            <a:r>
              <a:rPr lang="en-US" sz="1600" dirty="0" err="1" smtClean="0">
                <a:latin typeface="Consolas" charset="0"/>
                <a:ea typeface="Consolas" charset="0"/>
                <a:cs typeface="Consolas" charset="0"/>
              </a:rPr>
              <a:t>add_nodes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2000" dirty="0" smtClean="0"/>
              <a:t> method</a:t>
            </a:r>
          </a:p>
          <a:p>
            <a:pPr marL="668338" lvl="1" indent="-457200">
              <a:buFont typeface="+mj-lt"/>
              <a:buAutoNum type="arabicPeriod"/>
            </a:pPr>
            <a:r>
              <a:rPr lang="en-US" sz="2000" dirty="0" smtClean="0"/>
              <a:t>Add edges using the </a:t>
            </a:r>
            <a:r>
              <a:rPr lang="en-US" sz="1600" dirty="0" err="1" smtClean="0">
                <a:latin typeface="Consolas" charset="0"/>
                <a:ea typeface="Consolas" charset="0"/>
                <a:cs typeface="Consolas" charset="0"/>
              </a:rPr>
              <a:t>add_edges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() </a:t>
            </a:r>
            <a:r>
              <a:rPr lang="en-US" sz="2000" dirty="0" smtClean="0"/>
              <a:t>method</a:t>
            </a:r>
          </a:p>
          <a:p>
            <a:pPr marL="668338" lvl="1" indent="-457200">
              <a:buFont typeface="+mj-lt"/>
              <a:buAutoNum type="arabicPeriod"/>
            </a:pPr>
            <a:r>
              <a:rPr lang="en-US" sz="2000" dirty="0" smtClean="0"/>
              <a:t>Save the graph as a GEXF file usi</a:t>
            </a:r>
            <a:r>
              <a:rPr lang="en-US" sz="2000" dirty="0"/>
              <a:t>ng 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nx.write_gexf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(G, </a:t>
            </a:r>
            <a:r>
              <a:rPr lang="en-US" sz="1600" dirty="0" smtClean="0">
                <a:latin typeface="Consolas" charset="0"/>
                <a:ea typeface="Consolas" charset="0"/>
                <a:cs typeface="Consolas" charset="0"/>
              </a:rPr>
              <a:t>filename)</a:t>
            </a:r>
          </a:p>
          <a:p>
            <a:pPr marL="457200" indent="-457200">
              <a:buFont typeface="+mj-lt"/>
              <a:buAutoNum type="arabicPeriod"/>
            </a:pP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4687" y="317789"/>
            <a:ext cx="11270112" cy="920461"/>
          </a:xfrm>
        </p:spPr>
        <p:txBody>
          <a:bodyPr/>
          <a:lstStyle/>
          <a:p>
            <a:r>
              <a:rPr lang="en-US" dirty="0" smtClean="0"/>
              <a:t>Simple Example (</a:t>
            </a:r>
            <a:r>
              <a:rPr lang="en-US" dirty="0" err="1" smtClean="0"/>
              <a:t>NetworkX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84688" y="1345057"/>
            <a:ext cx="5311832" cy="294484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Example Code:</a:t>
            </a:r>
          </a:p>
          <a:p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# Initialize graph</a:t>
            </a:r>
          </a:p>
          <a:p>
            <a:r>
              <a:rPr lang="en-US" sz="1200" dirty="0" err="1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test_graph</a:t>
            </a:r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2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1200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nx.Graph</a:t>
            </a:r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200" dirty="0" smtClean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# Add nodes to the graph</a:t>
            </a:r>
            <a:endParaRPr lang="en-US" sz="1200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sz="1200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2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, row in </a:t>
            </a:r>
            <a:r>
              <a:rPr lang="en-US" sz="1200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nodes_df.iterrows</a:t>
            </a:r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():</a:t>
            </a:r>
          </a:p>
          <a:p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test_graph.add_node</a:t>
            </a:r>
            <a:r>
              <a:rPr lang="en-US" sz="12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(row['Id'], </a:t>
            </a:r>
            <a:r>
              <a:rPr lang="en-US" sz="1200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node_type</a:t>
            </a:r>
            <a:r>
              <a:rPr lang="en-US" sz="12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=row['Node Type</a:t>
            </a:r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'])</a:t>
            </a:r>
          </a:p>
          <a:p>
            <a:endParaRPr lang="en-US" sz="1200" dirty="0" smtClean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# Add edges to the graph</a:t>
            </a:r>
            <a:endParaRPr lang="en-US" sz="1200" dirty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sz="1200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2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, row in </a:t>
            </a:r>
            <a:r>
              <a:rPr lang="en-US" sz="1200" dirty="0" err="1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edges_df.iterrows</a:t>
            </a:r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():</a:t>
            </a:r>
          </a:p>
          <a:p>
            <a:r>
              <a:rPr lang="en-US" sz="12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sz="1200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test_graph.add_edge</a:t>
            </a:r>
            <a:r>
              <a:rPr lang="en-US" sz="12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(row['Source'], row['Target'])   </a:t>
            </a:r>
            <a:endParaRPr lang="en-US" sz="1200" dirty="0" smtClean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200" dirty="0" smtClean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# Save the graph to a GEXF file</a:t>
            </a:r>
            <a:endParaRPr lang="en-US" sz="1200" dirty="0" smtClean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 err="1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nx.write_gexf</a:t>
            </a:r>
            <a:r>
              <a:rPr lang="en-US" sz="1200" dirty="0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200" dirty="0" err="1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test_graph</a:t>
            </a:r>
            <a:r>
              <a:rPr lang="en-US" sz="12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, '</a:t>
            </a:r>
            <a:r>
              <a:rPr lang="en-US" sz="1200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test_example_graph.gexf</a:t>
            </a:r>
            <a:r>
              <a:rPr lang="en-US" sz="1200" dirty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')</a:t>
            </a:r>
            <a:endParaRPr lang="en-US" sz="1200" dirty="0" smtClean="0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0858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Gephi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3CF1F-6CC0-5B4F-ACAF-65B7D0866BE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©2017 ThreatMetrix Confidential – Do not distribute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4416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reatMetrix Template">
  <a:themeElements>
    <a:clrScheme name="ThreatMetrix 2017">
      <a:dk1>
        <a:srgbClr val="000000"/>
      </a:dk1>
      <a:lt1>
        <a:srgbClr val="FFFFFF"/>
      </a:lt1>
      <a:dk2>
        <a:srgbClr val="575757"/>
      </a:dk2>
      <a:lt2>
        <a:srgbClr val="7D7D7D"/>
      </a:lt2>
      <a:accent1>
        <a:srgbClr val="F36D25"/>
      </a:accent1>
      <a:accent2>
        <a:srgbClr val="00ABD3"/>
      </a:accent2>
      <a:accent3>
        <a:srgbClr val="CD1E7C"/>
      </a:accent3>
      <a:accent4>
        <a:srgbClr val="66C420"/>
      </a:accent4>
      <a:accent5>
        <a:srgbClr val="FFC114"/>
      </a:accent5>
      <a:accent6>
        <a:srgbClr val="00A2AA"/>
      </a:accent6>
      <a:hlink>
        <a:srgbClr val="354096"/>
      </a:hlink>
      <a:folHlink>
        <a:srgbClr val="0077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2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ink Analysis Introduction Tutorial" id="{DE71B9BF-4243-EC41-A613-E0EC1E6144A0}" vid="{FDCEE6CE-2760-DA42-8C99-E24DB1FEC722}"/>
    </a:ext>
  </a:extLst>
</a:theme>
</file>

<file path=ppt/theme/theme2.xml><?xml version="1.0" encoding="utf-8"?>
<a:theme xmlns:a="http://schemas.openxmlformats.org/drawingml/2006/main" name="New Corporate Template">
  <a:themeElements>
    <a:clrScheme name="ThreatMetrix 2017">
      <a:dk1>
        <a:srgbClr val="000000"/>
      </a:dk1>
      <a:lt1>
        <a:srgbClr val="FFFFFF"/>
      </a:lt1>
      <a:dk2>
        <a:srgbClr val="575757"/>
      </a:dk2>
      <a:lt2>
        <a:srgbClr val="7D7D7D"/>
      </a:lt2>
      <a:accent1>
        <a:srgbClr val="F36D25"/>
      </a:accent1>
      <a:accent2>
        <a:srgbClr val="00ABD3"/>
      </a:accent2>
      <a:accent3>
        <a:srgbClr val="CD1E7C"/>
      </a:accent3>
      <a:accent4>
        <a:srgbClr val="66C420"/>
      </a:accent4>
      <a:accent5>
        <a:srgbClr val="FFC114"/>
      </a:accent5>
      <a:accent6>
        <a:srgbClr val="00A2AA"/>
      </a:accent6>
      <a:hlink>
        <a:srgbClr val="354096"/>
      </a:hlink>
      <a:folHlink>
        <a:srgbClr val="0077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2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ink Analysis Introduction Tutorial" id="{DE71B9BF-4243-EC41-A613-E0EC1E6144A0}" vid="{2B4480D7-EA14-F64E-8B80-1D7B8ADE41B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Link Analysis Introduction Tutorial</Template>
  <TotalTime>1396</TotalTime>
  <Words>405</Words>
  <Application>Microsoft Macintosh PowerPoint</Application>
  <PresentationFormat>Widescreen</PresentationFormat>
  <Paragraphs>107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Calibri</vt:lpstr>
      <vt:lpstr>Consolas</vt:lpstr>
      <vt:lpstr>Helvetica</vt:lpstr>
      <vt:lpstr>Helvetica Neue</vt:lpstr>
      <vt:lpstr>Helvetica Neue Light</vt:lpstr>
      <vt:lpstr>Mangal</vt:lpstr>
      <vt:lpstr>Arial</vt:lpstr>
      <vt:lpstr>ThreatMetrix Template</vt:lpstr>
      <vt:lpstr>New Corporate Template</vt:lpstr>
      <vt:lpstr>Link Analysis Introduction</vt:lpstr>
      <vt:lpstr>Link Analysis</vt:lpstr>
      <vt:lpstr>Tools</vt:lpstr>
      <vt:lpstr>Gephi</vt:lpstr>
      <vt:lpstr>Simple Example (CSV)</vt:lpstr>
      <vt:lpstr>Simple Example (NetworkX)</vt:lpstr>
      <vt:lpstr>Gephi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Analysis Introduction</dc:title>
  <dc:creator>Greg Tam</dc:creator>
  <cp:lastModifiedBy>Greg Tam</cp:lastModifiedBy>
  <cp:revision>17</cp:revision>
  <dcterms:created xsi:type="dcterms:W3CDTF">2018-03-01T20:45:26Z</dcterms:created>
  <dcterms:modified xsi:type="dcterms:W3CDTF">2018-03-02T20:02:17Z</dcterms:modified>
</cp:coreProperties>
</file>

<file path=docProps/thumbnail.jpeg>
</file>